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290" r:id="rId6"/>
    <p:sldId id="263" r:id="rId7"/>
    <p:sldId id="261" r:id="rId8"/>
    <p:sldId id="264" r:id="rId9"/>
    <p:sldId id="265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7" r:id="rId27"/>
    <p:sldId id="288" r:id="rId28"/>
    <p:sldId id="289" r:id="rId29"/>
    <p:sldId id="281" r:id="rId30"/>
    <p:sldId id="282" r:id="rId31"/>
    <p:sldId id="283" r:id="rId32"/>
    <p:sldId id="284" r:id="rId33"/>
    <p:sldId id="285" r:id="rId34"/>
    <p:sldId id="286" r:id="rId35"/>
    <p:sldId id="291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CB5EB-9F1A-4A59-B7B0-8AA7262BFF4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8201E-4BBA-419B-83F2-72FD2B797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7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93ebd0e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93ebd0e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93ebd0e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93ebd0e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3ebd0e8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593ebd0e8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5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5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9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0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7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96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0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34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1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4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54F30-7FCF-4F8C-B965-DA93F95A927B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3F91-27CB-45C8-A7F0-B7A6BE9CC3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179967"/>
            <a:ext cx="8520600" cy="1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Al-Farabi Kazakh National University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Higher School of Medicine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3066800"/>
            <a:ext cx="8520600" cy="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Molecular and genetic basis of immunity.</a:t>
            </a:r>
            <a:endParaRPr sz="3000" b="1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114972"/>
            <a:ext cx="510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Lecturer: PhD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Pinsky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Ilya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Vladimirovich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2" t="38213" r="31186" b="30894"/>
          <a:stretch/>
        </p:blipFill>
        <p:spPr bwMode="auto">
          <a:xfrm>
            <a:off x="251520" y="767196"/>
            <a:ext cx="8553999" cy="424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0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4" t="46186" r="31109" b="24811"/>
          <a:stretch/>
        </p:blipFill>
        <p:spPr bwMode="auto">
          <a:xfrm>
            <a:off x="179513" y="1340768"/>
            <a:ext cx="8784976" cy="380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0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4742" r="33350" b="20687"/>
          <a:stretch/>
        </p:blipFill>
        <p:spPr bwMode="auto">
          <a:xfrm>
            <a:off x="395536" y="44625"/>
            <a:ext cx="8352927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5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t="30790" r="33351" b="31409"/>
          <a:stretch/>
        </p:blipFill>
        <p:spPr bwMode="auto">
          <a:xfrm>
            <a:off x="73944" y="218515"/>
            <a:ext cx="9055990" cy="529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2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27079" r="32964" b="45018"/>
          <a:stretch/>
        </p:blipFill>
        <p:spPr bwMode="auto">
          <a:xfrm>
            <a:off x="1" y="620687"/>
            <a:ext cx="9122212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6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4" t="8935" r="31109" b="33471"/>
          <a:stretch/>
        </p:blipFill>
        <p:spPr bwMode="auto">
          <a:xfrm>
            <a:off x="971600" y="188640"/>
            <a:ext cx="770485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6" t="37388" r="32577" b="25223"/>
          <a:stretch/>
        </p:blipFill>
        <p:spPr bwMode="auto">
          <a:xfrm>
            <a:off x="107504" y="332656"/>
            <a:ext cx="8950604" cy="512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18556" r="31572" b="54591"/>
          <a:stretch/>
        </p:blipFill>
        <p:spPr bwMode="auto">
          <a:xfrm>
            <a:off x="152725" y="476672"/>
            <a:ext cx="885273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9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25842" r="32191" b="27697"/>
          <a:stretch/>
        </p:blipFill>
        <p:spPr bwMode="auto">
          <a:xfrm>
            <a:off x="216173" y="64158"/>
            <a:ext cx="8858987" cy="631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0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29867" r="33125" b="16800"/>
          <a:stretch/>
        </p:blipFill>
        <p:spPr bwMode="auto">
          <a:xfrm>
            <a:off x="6228184" y="324656"/>
            <a:ext cx="2345432" cy="625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0" t="42266" r="44750" b="18000"/>
          <a:stretch/>
        </p:blipFill>
        <p:spPr bwMode="auto">
          <a:xfrm>
            <a:off x="323528" y="779453"/>
            <a:ext cx="5688632" cy="510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6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165775" y="616633"/>
            <a:ext cx="8520600" cy="1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2400" b="1">
                <a:latin typeface="Cambria"/>
                <a:ea typeface="Cambria"/>
                <a:cs typeface="Cambria"/>
                <a:sym typeface="Cambria"/>
              </a:rPr>
              <a:t>LEARNING OUTCOMES</a:t>
            </a:r>
            <a:endParaRPr sz="24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2400" b="1">
                <a:latin typeface="Cambria"/>
                <a:ea typeface="Cambria"/>
                <a:cs typeface="Cambria"/>
                <a:sym typeface="Cambria"/>
              </a:rPr>
              <a:t>As a result of the lesson you will be able to: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165775" y="2009100"/>
            <a:ext cx="8828400" cy="4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Describe the main histocompatibility complex and its role in human immunity.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Explain what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humoral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cellular immunity is.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Classify and characterize proteins involved in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humoral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cellular immunity.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Describe congenital and acquired disorders of human immunity.</a:t>
            </a:r>
          </a:p>
          <a:p>
            <a:pPr lvl="0" algn="l">
              <a:spcBef>
                <a:spcPts val="0"/>
              </a:spcBef>
            </a:pPr>
            <a:endParaRPr lang="en-US" sz="18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25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4" t="37388" r="32964" b="17251"/>
          <a:stretch/>
        </p:blipFill>
        <p:spPr bwMode="auto">
          <a:xfrm>
            <a:off x="239519" y="198980"/>
            <a:ext cx="8652961" cy="596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4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9" t="25567" r="32809" b="28935"/>
          <a:stretch/>
        </p:blipFill>
        <p:spPr bwMode="auto">
          <a:xfrm>
            <a:off x="3347864" y="188640"/>
            <a:ext cx="2827805" cy="645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8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70981" cy="410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2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491" r="32942" b="38832"/>
          <a:stretch/>
        </p:blipFill>
        <p:spPr bwMode="auto">
          <a:xfrm>
            <a:off x="6840" y="764704"/>
            <a:ext cx="901527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2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9" t="17044" r="31340" b="26185"/>
          <a:stretch/>
        </p:blipFill>
        <p:spPr bwMode="auto">
          <a:xfrm>
            <a:off x="899592" y="179675"/>
            <a:ext cx="7848872" cy="647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4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3" t="37663" r="31340" b="13539"/>
          <a:stretch/>
        </p:blipFill>
        <p:spPr bwMode="auto">
          <a:xfrm>
            <a:off x="683568" y="278725"/>
            <a:ext cx="7920880" cy="591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1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39863" r="31572" b="26873"/>
          <a:stretch/>
        </p:blipFill>
        <p:spPr bwMode="auto">
          <a:xfrm>
            <a:off x="251521" y="764704"/>
            <a:ext cx="8609598" cy="43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1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57320" r="31804" b="5705"/>
          <a:stretch/>
        </p:blipFill>
        <p:spPr bwMode="auto">
          <a:xfrm>
            <a:off x="2627784" y="280901"/>
            <a:ext cx="3526417" cy="62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3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4" t="25430" r="31186" b="5842"/>
          <a:stretch/>
        </p:blipFill>
        <p:spPr bwMode="auto">
          <a:xfrm>
            <a:off x="1547664" y="116632"/>
            <a:ext cx="6552728" cy="660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4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6" t="10172" r="32500" b="34845"/>
          <a:stretch/>
        </p:blipFill>
        <p:spPr bwMode="auto">
          <a:xfrm>
            <a:off x="611560" y="188640"/>
            <a:ext cx="7920880" cy="639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7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311700" y="486867"/>
            <a:ext cx="8520600" cy="1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 dirty="0" smtClean="0">
                <a:latin typeface="Cambria"/>
                <a:ea typeface="Cambria"/>
                <a:cs typeface="Cambria"/>
                <a:sym typeface="Cambria"/>
              </a:rPr>
              <a:t>Literature</a:t>
            </a:r>
            <a:r>
              <a:rPr lang="en-US" sz="2800" b="1" dirty="0" smtClean="0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311700" y="1923833"/>
            <a:ext cx="8176500" cy="4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Alberts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al, pp. 1297-1342.</a:t>
            </a:r>
          </a:p>
          <a:p>
            <a:pPr lvl="0" algn="l">
              <a:spcBef>
                <a:spcPts val="0"/>
              </a:spcBef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Lodish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al, pp. 1079-1134.</a:t>
            </a:r>
          </a:p>
          <a:p>
            <a:pPr lvl="0" algn="l">
              <a:spcBef>
                <a:spcPts val="0"/>
              </a:spcBef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19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8" t="33402" r="32886" b="35808"/>
          <a:stretch/>
        </p:blipFill>
        <p:spPr bwMode="auto">
          <a:xfrm>
            <a:off x="367298" y="908719"/>
            <a:ext cx="8453174" cy="38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9" t="37251" r="31108" b="14089"/>
          <a:stretch/>
        </p:blipFill>
        <p:spPr bwMode="auto">
          <a:xfrm>
            <a:off x="179512" y="45716"/>
            <a:ext cx="8995844" cy="657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7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32440" r="33041" b="27835"/>
          <a:stretch/>
        </p:blipFill>
        <p:spPr bwMode="auto">
          <a:xfrm>
            <a:off x="251520" y="446000"/>
            <a:ext cx="8712968" cy="529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3" t="34639" r="43712" b="25498"/>
          <a:stretch/>
        </p:blipFill>
        <p:spPr bwMode="auto">
          <a:xfrm>
            <a:off x="1043608" y="388106"/>
            <a:ext cx="7344816" cy="617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8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21581" r="32655" b="37869"/>
          <a:stretch/>
        </p:blipFill>
        <p:spPr bwMode="auto">
          <a:xfrm>
            <a:off x="107504" y="585726"/>
            <a:ext cx="8922401" cy="54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6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Disorders </a:t>
            </a: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human immunity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Immunodeficits</a:t>
            </a:r>
            <a:r>
              <a:rPr lang="en-US" dirty="0"/>
              <a:t> </a:t>
            </a:r>
            <a:r>
              <a:rPr lang="en-US" dirty="0" smtClean="0"/>
              <a:t>(SCID, AIDS, etc.)</a:t>
            </a:r>
            <a:endParaRPr lang="en-US" dirty="0"/>
          </a:p>
          <a:p>
            <a:r>
              <a:rPr lang="en-US" dirty="0"/>
              <a:t>Autoimmune diseases</a:t>
            </a:r>
            <a:endParaRPr lang="ru-RU" dirty="0"/>
          </a:p>
          <a:p>
            <a:r>
              <a:rPr lang="en-US" dirty="0" smtClean="0"/>
              <a:t>Allergic diseases</a:t>
            </a:r>
            <a:endParaRPr lang="en-US" dirty="0"/>
          </a:p>
          <a:p>
            <a:endParaRPr lang="en-US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995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912768" cy="494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844173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https://www.google.com/url?sa=i&amp;url=https%3A%2F%2Funiverse-review.ca%2FR10-40-Immune.htm&amp;psig=AOvVaw3Jieddj2VMZ97JDSzEme1R&amp;ust=1638126096814000&amp;source=images&amp;cd=vfe&amp;ved=0CAwQjhxqFwoTCNDClLSdufQCFQAAAAAdAAAAABAZ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354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6" t="24880" r="32887" b="14502"/>
          <a:stretch/>
        </p:blipFill>
        <p:spPr bwMode="auto">
          <a:xfrm>
            <a:off x="5220072" y="116632"/>
            <a:ext cx="3096344" cy="649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5" t="42667" r="31175" b="25066"/>
          <a:stretch/>
        </p:blipFill>
        <p:spPr bwMode="auto">
          <a:xfrm>
            <a:off x="1043608" y="1412776"/>
            <a:ext cx="295232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Proteins and signal molecules involved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humoral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and cellular immunity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Complement system  </a:t>
            </a:r>
          </a:p>
          <a:p>
            <a:r>
              <a:rPr lang="en-US" dirty="0" smtClean="0"/>
              <a:t>Cytokines and </a:t>
            </a:r>
            <a:r>
              <a:rPr lang="en-US" dirty="0" err="1" smtClean="0"/>
              <a:t>chemokines</a:t>
            </a:r>
            <a:r>
              <a:rPr lang="ru-RU" dirty="0" smtClean="0"/>
              <a:t> (</a:t>
            </a:r>
            <a:r>
              <a:rPr lang="en-US" dirty="0" err="1" smtClean="0"/>
              <a:t>interleukines</a:t>
            </a:r>
            <a:r>
              <a:rPr lang="en-US" dirty="0" smtClean="0"/>
              <a:t>, </a:t>
            </a:r>
            <a:r>
              <a:rPr lang="en-US" dirty="0" err="1" smtClean="0"/>
              <a:t>interferons</a:t>
            </a:r>
            <a:r>
              <a:rPr lang="en-US" dirty="0" smtClean="0"/>
              <a:t>, prostaglandins, </a:t>
            </a:r>
            <a:r>
              <a:rPr lang="en-US" dirty="0" err="1" smtClean="0"/>
              <a:t>tromboxanes</a:t>
            </a:r>
            <a:r>
              <a:rPr lang="en-US" dirty="0" smtClean="0"/>
              <a:t>, eicosanoids, </a:t>
            </a:r>
            <a:r>
              <a:rPr lang="en-US" dirty="0" err="1" smtClean="0"/>
              <a:t>leucotriens</a:t>
            </a:r>
            <a:r>
              <a:rPr lang="en-US" dirty="0" smtClean="0"/>
              <a:t>, </a:t>
            </a:r>
            <a:r>
              <a:rPr lang="en-US" dirty="0" err="1" smtClean="0"/>
              <a:t>tumour</a:t>
            </a:r>
            <a:r>
              <a:rPr lang="en-US" dirty="0" smtClean="0"/>
              <a:t> necrosis factors (TNFs) and etc.)</a:t>
            </a:r>
          </a:p>
          <a:p>
            <a:r>
              <a:rPr lang="en-US" dirty="0" smtClean="0"/>
              <a:t>Cell-surface receptors (MHCI, MHCII, TCR, etc.)</a:t>
            </a:r>
          </a:p>
          <a:p>
            <a:r>
              <a:rPr lang="en-US" dirty="0" smtClean="0"/>
              <a:t>Antibodies</a:t>
            </a:r>
            <a:r>
              <a:rPr lang="ru-RU" dirty="0" smtClean="0"/>
              <a:t> (</a:t>
            </a:r>
            <a:r>
              <a:rPr lang="en-US" dirty="0" err="1" smtClean="0"/>
              <a:t>immunoglobulins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7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5" t="53608" r="33041" b="15326"/>
          <a:stretch/>
        </p:blipFill>
        <p:spPr bwMode="auto">
          <a:xfrm>
            <a:off x="251520" y="980728"/>
            <a:ext cx="8568952" cy="410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1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37251" r="31185" b="25773"/>
          <a:stretch/>
        </p:blipFill>
        <p:spPr bwMode="auto">
          <a:xfrm>
            <a:off x="611560" y="656006"/>
            <a:ext cx="8136904" cy="51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9" t="25842" r="31108" b="21099"/>
          <a:stretch/>
        </p:blipFill>
        <p:spPr bwMode="auto">
          <a:xfrm>
            <a:off x="1115616" y="116632"/>
            <a:ext cx="2736304" cy="668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5" t="35200" r="32600" b="32267"/>
          <a:stretch/>
        </p:blipFill>
        <p:spPr bwMode="auto">
          <a:xfrm>
            <a:off x="5076056" y="1052736"/>
            <a:ext cx="3344226" cy="513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0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1" t="40550" r="33145" b="31959"/>
          <a:stretch/>
        </p:blipFill>
        <p:spPr bwMode="auto">
          <a:xfrm>
            <a:off x="395536" y="836292"/>
            <a:ext cx="8352928" cy="396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8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176</Words>
  <Application>Microsoft Office PowerPoint</Application>
  <PresentationFormat>Экран (4:3)</PresentationFormat>
  <Paragraphs>24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Al-Farabi Kazakh National University Higher School of Medicine</vt:lpstr>
      <vt:lpstr>LEARNING OUTCOMES As a result of the lesson you will be able to:</vt:lpstr>
      <vt:lpstr>Literature:</vt:lpstr>
      <vt:lpstr>Презентация PowerPoint</vt:lpstr>
      <vt:lpstr>Proteins and signal molecules involved in humoral and cellular immunity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Disorders of human immunity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Al-Farabi Kazakh National University Higher School of Medicine</dc:title>
  <dc:creator>User</dc:creator>
  <cp:lastModifiedBy>User</cp:lastModifiedBy>
  <cp:revision>39</cp:revision>
  <dcterms:created xsi:type="dcterms:W3CDTF">2021-11-25T18:03:24Z</dcterms:created>
  <dcterms:modified xsi:type="dcterms:W3CDTF">2021-12-05T12:08:53Z</dcterms:modified>
</cp:coreProperties>
</file>